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2"/>
  </p:notesMasterIdLst>
  <p:sldIdLst>
    <p:sldId id="256" r:id="rId2"/>
    <p:sldId id="258" r:id="rId3"/>
    <p:sldId id="259" r:id="rId4"/>
    <p:sldId id="260" r:id="rId5"/>
    <p:sldId id="261" r:id="rId6"/>
    <p:sldId id="262" r:id="rId7"/>
    <p:sldId id="263" r:id="rId8"/>
    <p:sldId id="265" r:id="rId9"/>
    <p:sldId id="264" r:id="rId10"/>
    <p:sldId id="268" r:id="rId11"/>
    <p:sldId id="269" r:id="rId12"/>
    <p:sldId id="270" r:id="rId13"/>
    <p:sldId id="267" r:id="rId14"/>
    <p:sldId id="277" r:id="rId15"/>
    <p:sldId id="266" r:id="rId16"/>
    <p:sldId id="272" r:id="rId17"/>
    <p:sldId id="273" r:id="rId18"/>
    <p:sldId id="271" r:id="rId19"/>
    <p:sldId id="274" r:id="rId20"/>
    <p:sldId id="276" r:id="rId21"/>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71" autoAdjust="0"/>
  </p:normalViewPr>
  <p:slideViewPr>
    <p:cSldViewPr>
      <p:cViewPr>
        <p:scale>
          <a:sx n="50" d="100"/>
          <a:sy n="50" d="100"/>
        </p:scale>
        <p:origin x="-2304" y="-156"/>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E4582C-23AB-4676-83B5-750FE8A40575}" type="datetimeFigureOut">
              <a:rPr lang="ru-RU" smtClean="0"/>
              <a:t>13.04.2015</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B173F-F6CB-4E2B-A499-13CB34C51621}" type="slidenum">
              <a:rPr lang="ru-RU" smtClean="0"/>
              <a:t>‹#›</a:t>
            </a:fld>
            <a:endParaRPr lang="ru-RU"/>
          </a:p>
        </p:txBody>
      </p:sp>
    </p:spTree>
    <p:extLst>
      <p:ext uri="{BB962C8B-B14F-4D97-AF65-F5344CB8AC3E}">
        <p14:creationId xmlns:p14="http://schemas.microsoft.com/office/powerpoint/2010/main" val="1244228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43125" y="685800"/>
            <a:ext cx="257175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FB173F-F6CB-4E2B-A499-13CB34C51621}" type="slidenum">
              <a:rPr lang="ru-RU" smtClean="0"/>
              <a:t>1</a:t>
            </a:fld>
            <a:endParaRPr lang="ru-RU"/>
          </a:p>
        </p:txBody>
      </p:sp>
    </p:spTree>
    <p:extLst>
      <p:ext uri="{BB962C8B-B14F-4D97-AF65-F5344CB8AC3E}">
        <p14:creationId xmlns:p14="http://schemas.microsoft.com/office/powerpoint/2010/main" val="608865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3034576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6298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2656709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3759993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602164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CE12E0A-A46A-488A-B23E-FADF564B15B1}" type="datetimeFigureOut">
              <a:rPr lang="ru-RU" smtClean="0"/>
              <a:t>13.04.2015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3529475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CE12E0A-A46A-488A-B23E-FADF564B15B1}" type="datetimeFigureOut">
              <a:rPr lang="ru-RU" smtClean="0"/>
              <a:t>13.04.2015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16418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CE12E0A-A46A-488A-B23E-FADF564B15B1}" type="datetimeFigureOut">
              <a:rPr lang="ru-RU" smtClean="0"/>
              <a:t>13.04.2015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167540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CE12E0A-A46A-488A-B23E-FADF564B15B1}" type="datetimeFigureOut">
              <a:rPr lang="ru-RU" smtClean="0"/>
              <a:t>13.04.2015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1649518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CE12E0A-A46A-488A-B23E-FADF564B15B1}" type="datetimeFigureOut">
              <a:rPr lang="ru-RU" smtClean="0"/>
              <a:t>13.04.2015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1854885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CE12E0A-A46A-488A-B23E-FADF564B15B1}" type="datetimeFigureOut">
              <a:rPr lang="ru-RU" smtClean="0"/>
              <a:t>13.04.2015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845F9C7-0721-440C-951D-3E4DEE9C10E8}" type="slidenum">
              <a:rPr lang="ru-RU" smtClean="0"/>
              <a:t>‹#›</a:t>
            </a:fld>
            <a:endParaRPr lang="ru-RU"/>
          </a:p>
        </p:txBody>
      </p:sp>
    </p:spTree>
    <p:extLst>
      <p:ext uri="{BB962C8B-B14F-4D97-AF65-F5344CB8AC3E}">
        <p14:creationId xmlns:p14="http://schemas.microsoft.com/office/powerpoint/2010/main" val="4140453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CE12E0A-A46A-488A-B23E-FADF564B15B1}" type="datetimeFigureOut">
              <a:rPr lang="ru-RU" smtClean="0"/>
              <a:t>13.04.2015</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E845F9C7-0721-440C-951D-3E4DEE9C10E8}" type="slidenum">
              <a:rPr lang="ru-RU" smtClean="0"/>
              <a:t>‹#›</a:t>
            </a:fld>
            <a:endParaRPr lang="ru-RU"/>
          </a:p>
        </p:txBody>
      </p:sp>
    </p:spTree>
    <p:extLst>
      <p:ext uri="{BB962C8B-B14F-4D97-AF65-F5344CB8AC3E}">
        <p14:creationId xmlns:p14="http://schemas.microsoft.com/office/powerpoint/2010/main" val="10884064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9.wdp"/><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microsoft.com/office/2007/relationships/hdphoto" Target="../media/hdphoto11.wdp"/><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7.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АНИЯ\Desktop\вов\2df25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6858001" cy="9144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94319" y="-1044624"/>
            <a:ext cx="6669360" cy="8125301"/>
          </a:xfrm>
          <a:prstGeom prst="rect">
            <a:avLst/>
          </a:prstGeom>
          <a:noFill/>
        </p:spPr>
        <p:txBody>
          <a:bodyPr wrap="square" rtlCol="0">
            <a:spAutoFit/>
          </a:bodyPr>
          <a:lstStyle/>
          <a:p>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endParaRPr lang="tt-RU" sz="6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Онытылмас  </a:t>
            </a:r>
          </a:p>
          <a:p>
            <a:r>
              <a:rPr lang="tt-RU" sz="6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sz="6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сугыш </a:t>
            </a:r>
            <a:endParaRPr lang="tt-RU" sz="6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sz="6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6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еллары</a:t>
            </a:r>
            <a:endParaRPr lang="tt-RU" sz="60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60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ru-RU" sz="60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8640" y="2858"/>
            <a:ext cx="6381328" cy="646331"/>
          </a:xfrm>
          <a:prstGeom prst="rect">
            <a:avLst/>
          </a:prstGeom>
        </p:spPr>
        <p:txBody>
          <a:bodyPr wrap="square">
            <a:spAutoFit/>
          </a:bodyPr>
          <a:lstStyle/>
          <a:p>
            <a:r>
              <a:rPr lang="tt-RU"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МБГУ “Татарстан </a:t>
            </a:r>
            <a:r>
              <a:rPr lang="tt-RU"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респуликасы </a:t>
            </a:r>
            <a:r>
              <a:rPr lang="tt-RU"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Саба муниципаль районы Олы Кибәче  </a:t>
            </a:r>
            <a:r>
              <a:rPr lang="tt-RU"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урта </a:t>
            </a:r>
            <a:r>
              <a:rPr lang="tt-RU"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гомумбелем бирү мәктәбе”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4818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ДАНИЯ\Desktop\вов\7234170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77016" cy="916935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2154" y="539552"/>
            <a:ext cx="6372708" cy="7971413"/>
          </a:xfrm>
          <a:prstGeom prst="rect">
            <a:avLst/>
          </a:prstGeom>
        </p:spPr>
        <p:txBody>
          <a:bodyPr wrap="square">
            <a:spAutoFit/>
          </a:bodyPr>
          <a:lstStyle/>
          <a:p>
            <a:pPr algn="just"/>
            <a:r>
              <a:rPr lang="ru-RU" sz="22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25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Дедушка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был  хотя и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бедным,но</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очень трудолюбивым хозяином. Заработав в молодости немного денег в шахтах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Донбаса</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женился  на кулацкой дочери и построил деревянную избу содержал и сад ,и огород ,и ульи, и хлеб сеял.  Долго не хотел вступать в колхоз, но однажды когда сын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пришёл заплаканный из школы ,где детей колхозников кормили </a:t>
            </a:r>
            <a:r>
              <a:rPr lang="ru-RU" sz="225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обедом, а  </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его, как сына </a:t>
            </a:r>
            <a:r>
              <a:rPr lang="ru-RU" sz="225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единоличника, нет</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плюнул и вступил в колхоз.</a:t>
            </a:r>
          </a:p>
          <a:p>
            <a:pPr algn="just"/>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Закончив 8 классов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поступил в ФЗУ г. Казани, где приобрёл специальность столяра. Когда ему едва исполнилось 18 лет, осенью 1942 года был призван на  фронт из деревни Б.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Кибячи</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Пройдя 2-х недельные курсы молодого бойца стал десантником-автоматчиком на танке Т-34</a:t>
            </a:r>
            <a:r>
              <a:rPr lang="ru-RU" sz="225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a:t>
            </a:r>
          </a:p>
          <a:p>
            <a:pPr algn="just"/>
            <a:r>
              <a:rPr lang="ru-RU" sz="225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Воевал он в первой Красной Армии гвардейской дивизии под командованием генерала-майора </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Русиянова</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Ивана Никитича впоследствии генерала-</a:t>
            </a:r>
            <a:r>
              <a:rPr lang="ru-RU" sz="2250" b="1"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лейтинанта</a:t>
            </a:r>
            <a:r>
              <a:rPr lang="ru-RU" sz="225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и героя Советского Союза</a:t>
            </a:r>
          </a:p>
        </p:txBody>
      </p:sp>
    </p:spTree>
    <p:extLst>
      <p:ext uri="{BB962C8B-B14F-4D97-AF65-F5344CB8AC3E}">
        <p14:creationId xmlns:p14="http://schemas.microsoft.com/office/powerpoint/2010/main" val="132440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ДАНИЯ\Desktop\вов\7234170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77016" cy="916935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6652" y="443542"/>
            <a:ext cx="6372708" cy="8330485"/>
          </a:xfrm>
          <a:prstGeom prst="rect">
            <a:avLst/>
          </a:prstGeom>
        </p:spPr>
        <p:txBody>
          <a:bodyPr wrap="square">
            <a:spAutoFit/>
          </a:bodyPr>
          <a:lstStyle/>
          <a:p>
            <a:pPr algn="just"/>
            <a:r>
              <a:rPr lang="ru-RU" dirty="0"/>
              <a:t> </a:t>
            </a:r>
            <a:r>
              <a:rPr lang="ru-RU" dirty="0" smtClean="0"/>
              <a:t>     </a:t>
            </a:r>
            <a:r>
              <a:rPr lang="ru-RU" sz="2000" i="1" dirty="0" smtClean="0"/>
              <a:t>   </a:t>
            </a:r>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В </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огне боёв на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Смолинщине</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родилась  советская гвардия, гордость Красной Армии. Приказом № 308 наркома обороны И .В. Сталина 100-я стрелковая дивизия была преобразована в 1-ю гвардейскую дивизию, с вручением гвардейского знамени. Именно в составе этой дивизии с ноября 1942 года воевал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Сагитович</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Воины этой дивизии сражаясь в составе 3-ей гвардейской армии отличились  в ходе наступательного этапа Сталинградской битвы. Во время наступления осколок немецкого снаряда попал в колено. Этот осколок так и остался у него в колене на всю жизнь, впоследствии из-за чего он часто  испытывал боли.</a:t>
            </a:r>
          </a:p>
          <a:p>
            <a:pPr algn="just"/>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Подобрала </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его с поля боя молоденькая русская медсестра и затем около полгода он лечился в госпитале.</a:t>
            </a:r>
          </a:p>
          <a:p>
            <a:pPr algn="just"/>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Затем </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снова фронт и в начале 1944 года второе, очень тяжёлое ранение.</a:t>
            </a:r>
          </a:p>
          <a:p>
            <a:pPr algn="just"/>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Пуля </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немецкого снайпера прошла через шею и раздробила левое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плечо.Снова</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долгое лечение и в 1944 году был комиссован инвалидом 3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группы.Левая</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рука долгое время была на привязи. </a:t>
            </a:r>
            <a:endPar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just"/>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000" b="1" i="1" dirty="0" err="1"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Кибячи</a:t>
            </a:r>
            <a:r>
              <a:rPr lang="ru-RU" sz="20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он устроился работать мастером в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Абдинский</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леспромхоз. Заочно окончил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Лубянский</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лесной техникум В 1945 году женился на учительнице в Б.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Кибячах</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Амине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Зиннатовне</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Набиуллиной</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,родом из деревни </a:t>
            </a:r>
            <a:r>
              <a:rPr lang="ru-RU" sz="2000" b="1" i="1" dirty="0" err="1">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Тюбяк</a:t>
            </a:r>
            <a:r>
              <a:rPr lang="ru-RU" sz="2000" b="1" i="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14063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АНИЯ\Desktop\вов\20155253.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90718" y="1"/>
            <a:ext cx="5967282" cy="3970318"/>
          </a:xfrm>
          <a:prstGeom prst="rect">
            <a:avLst/>
          </a:prstGeom>
        </p:spPr>
        <p:txBody>
          <a:bodyPr wrap="square">
            <a:spAutoFit/>
          </a:bodyPr>
          <a:lstStyle/>
          <a:p>
            <a:pPr algn="just"/>
            <a:r>
              <a:rPr lang="ru-RU" b="1" dirty="0" smtClean="0">
                <a:ln w="1905"/>
                <a:solidFill>
                  <a:srgbClr val="00B050"/>
                </a:solidFill>
                <a:effectLst>
                  <a:innerShdw blurRad="69850" dist="43180" dir="5400000">
                    <a:srgbClr val="000000">
                      <a:alpha val="65000"/>
                    </a:srgbClr>
                  </a:innerShdw>
                </a:effectLst>
              </a:rPr>
              <a:t>       </a:t>
            </a:r>
            <a:r>
              <a:rPr lang="ru-RU" b="1" i="1" dirty="0" smtClean="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 </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1945 года работал в леспромхозе мастером, затем техноруком и директором до 1963 года. В 1963 году с семьёй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перехал</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в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г.Казань</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 где  до выхода на пенсию в 1990 году работал старшим мастером на военном заводе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Элекон</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a:t>
            </a:r>
          </a:p>
          <a:p>
            <a:pPr algn="just"/>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Сын его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Рашат</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рассказывает, что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Сагитович</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часто встречался с бывшими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фронтавиками</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с которыми вёл длинные застольные беседы об ужасах войны  .В частности дружил с директором Филипповичем и его женой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Елизаветтой</a:t>
            </a:r>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Ивановной, участниками войны.</a:t>
            </a:r>
          </a:p>
          <a:p>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Награждён орденом Отечественной войны, многими медалями и знаками отличия.</a:t>
            </a:r>
          </a:p>
          <a:p>
            <a:r>
              <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Умер в 1995 году. Похоронен в </a:t>
            </a:r>
            <a:r>
              <a:rPr lang="ru-RU" b="1" i="1" dirty="0" err="1">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Б.Кибячах</a:t>
            </a:r>
            <a:endParaRPr lang="ru-RU" b="1" i="1" dirty="0">
              <a:ln w="1905"/>
              <a:solidFill>
                <a:srgbClr val="00B05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pic>
        <p:nvPicPr>
          <p:cNvPr id="5"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487" b="7440"/>
          <a:stretch/>
        </p:blipFill>
        <p:spPr bwMode="auto">
          <a:xfrm rot="5400000">
            <a:off x="682741" y="5203829"/>
            <a:ext cx="4724659" cy="2688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8720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ДАНИЯ\Desktop\вов\1042326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907"/>
            <a:ext cx="6858000" cy="9175747"/>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647" y="4777329"/>
            <a:ext cx="3514401" cy="374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2816" y="575430"/>
            <a:ext cx="4788532" cy="4752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780928" y="636177"/>
            <a:ext cx="3760204" cy="1077218"/>
          </a:xfrm>
          <a:prstGeom prst="rect">
            <a:avLst/>
          </a:prstGeom>
        </p:spPr>
        <p:txBody>
          <a:bodyPr wrap="square">
            <a:spAutoFit/>
          </a:bodyPr>
          <a:lstStyle/>
          <a:p>
            <a:pPr lvl="0"/>
            <a:r>
              <a:rPr lang="ru-RU" sz="3200" b="1" i="1" dirty="0" err="1"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sz="32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3200" b="1" i="1" dirty="0" err="1"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Сагитович</a:t>
            </a:r>
            <a:r>
              <a:rPr lang="ru-RU" sz="3200" b="1" i="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с сослуживцами</a:t>
            </a:r>
            <a:endParaRPr lang="ru-RU" sz="3200" dirty="0">
              <a:solidFill>
                <a:prstClr val="white"/>
              </a:solidFill>
            </a:endParaRPr>
          </a:p>
        </p:txBody>
      </p:sp>
      <p:sp>
        <p:nvSpPr>
          <p:cNvPr id="2" name="TextBox 1"/>
          <p:cNvSpPr txBox="1"/>
          <p:nvPr/>
        </p:nvSpPr>
        <p:spPr>
          <a:xfrm>
            <a:off x="4509120" y="6156176"/>
            <a:ext cx="1296144" cy="646331"/>
          </a:xfrm>
          <a:prstGeom prst="rect">
            <a:avLst/>
          </a:prstGeom>
          <a:noFill/>
        </p:spPr>
        <p:txBody>
          <a:bodyPr wrap="square" rtlCol="0">
            <a:spAutoFit/>
          </a:bodyPr>
          <a:lstStyle/>
          <a:p>
            <a:r>
              <a:rPr lang="ru-RU" b="1" dirty="0" smtClean="0">
                <a:ln w="1905"/>
                <a:solidFill>
                  <a:srgbClr val="FF0000"/>
                </a:solidFill>
                <a:effectLst>
                  <a:innerShdw blurRad="69850" dist="43180" dir="5400000">
                    <a:srgbClr val="000000">
                      <a:alpha val="65000"/>
                    </a:srgbClr>
                  </a:innerShdw>
                </a:effectLst>
              </a:rPr>
              <a:t>Казань, 1985</a:t>
            </a:r>
            <a:endParaRPr lang="ru-RU" b="1" dirty="0">
              <a:ln w="1905"/>
              <a:solidFill>
                <a:srgbClr val="FF000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57910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ДАНИЯ\Desktop\вов\76093487.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858001" cy="9144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05222" y="611560"/>
            <a:ext cx="6120680" cy="6817251"/>
          </a:xfrm>
          <a:prstGeom prst="rect">
            <a:avLst/>
          </a:prstGeom>
        </p:spPr>
        <p:txBody>
          <a:bodyPr wrap="square">
            <a:spAutoFit/>
          </a:bodyPr>
          <a:lstStyle/>
          <a:p>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Ногманова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Гөлзифа Вильдан кызы Олы Мишә авылында туган. Гарәпчә остабикә укыткан. Язарга өйрәтмәгән. Ул чорда хатлар язу тыелган. Аның 5 баласы була. Ачлык елны Мәүлетҗан туа . Аңа 3 көн дә ял бирмиләр. Басуда урак урганнар,Кояш чыкканда китәләр,баегач кына кайталар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Ураза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тотканнар. Эсседә башларын көлтә эченә тыгып торганнар.</a:t>
            </a:r>
            <a:endParaRPr lang="ru-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1946 елны фермада сарык ,сыер,тавык карыйлар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Кечкенә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арба тартып басуга чыгалар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Малларга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ашарларына җыеп алып кайталар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Сугыш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беткәч</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4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ел яхшы эшләгәнгә кайбер кешеләргә медаль биргәннәр. Алар арасында түбәндәге кешеләр </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булган: Асмабикә, Гизелбанат</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Хәерниса ,Гөлзифа, Хәсифә, Варига, Галия, Абдулла, Миннегали</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Абдулла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абый медален тотып чыккан да </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Шушы медальне биргәнче, 1 кг ипи </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бирсәләр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тамагым туяр иде”-дигән</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Аны                әздән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генә төрмәгә алып китмәгәннәр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Эшләгән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өчен таяк сызганнар</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8-12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сум </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акча </a:t>
            </a:r>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түләгәннәр.</a:t>
            </a:r>
            <a:endParaRPr lang="ru-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Ул 2002 елны вафат </a:t>
            </a:r>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була</a:t>
            </a:r>
          </a:p>
          <a:p>
            <a:r>
              <a:rPr lang="tt-RU" sz="1900" b="1" dirty="0" smtClean="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(Улы Мәүлетҗан сөйләгәннәрдән)</a:t>
            </a:r>
            <a:endParaRPr lang="ru-RU" sz="1900" b="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386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ДАНИЯ\Desktop\вов\Рисунок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858001" cy="91440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837" t="18071" r="33093" b="16031"/>
          <a:stretch/>
        </p:blipFill>
        <p:spPr bwMode="auto">
          <a:xfrm>
            <a:off x="3146766" y="3640236"/>
            <a:ext cx="1885789" cy="2102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85614" y="3860600"/>
            <a:ext cx="2739276" cy="1661993"/>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ru-RU" sz="3400" b="1" dirty="0" err="1">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Гил</a:t>
            </a:r>
            <a:r>
              <a:rPr lang="tt-RU" sz="3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әҗиев</a:t>
            </a:r>
          </a:p>
          <a:p>
            <a:r>
              <a:rPr lang="tt-RU" sz="3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3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Җәләл </a:t>
            </a:r>
            <a:endParaRPr lang="tt-RU" sz="3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3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Гиләҗиевич </a:t>
            </a:r>
            <a:endParaRPr lang="ru-RU" sz="3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3158970" y="7079973"/>
            <a:ext cx="2862318" cy="707886"/>
          </a:xfrm>
          <a:prstGeom prst="rect">
            <a:avLst/>
          </a:prstGeom>
          <a:noFill/>
        </p:spPr>
        <p:txBody>
          <a:bodyPr wrap="square" rtlCol="0">
            <a:spAutoFit/>
          </a:bodyPr>
          <a:lstStyle/>
          <a:p>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1908-1975</a:t>
            </a:r>
            <a:endPar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848442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ДАНИЯ\Desktop\вов\10423262.jpe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31747"/>
            <a:ext cx="6858000" cy="917574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28700" y="635563"/>
            <a:ext cx="5778642" cy="3970318"/>
          </a:xfrm>
          <a:prstGeom prst="rect">
            <a:avLst/>
          </a:prstGeom>
        </p:spPr>
        <p:txBody>
          <a:bodyPr wrap="square">
            <a:spAutoFit/>
          </a:bodyPr>
          <a:lstStyle/>
          <a:p>
            <a:r>
              <a:rPr lang="ru-RU" dirty="0" smtClean="0"/>
              <a:t>                          </a:t>
            </a:r>
            <a:r>
              <a:rPr lang="ru-RU"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Гил</a:t>
            </a:r>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әҗиев Җәләл Гиләҗиевич 1908 елда </a:t>
            </a:r>
            <a:r>
              <a:rPr lang="tt-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Төбәк    авылында туа.Фин </a:t>
            </a:r>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сугышында </a:t>
            </a:r>
            <a:r>
              <a:rPr lang="tt-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була </a:t>
            </a:r>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,исән-сау әйләнеп кайта. Авылда ат җигеп эшли ,бригадир була, яшьләрне  укыта. Шекшедә  квартирада  тора .Казанга эшкә китә. Военный завод төзүдә катнаша . Разряд алгач, арматурщик итеп куялар. 1940 елны аның өстеннән жалоба бирәләр, акча күбрәк түләгән өчен.</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Сугыш башлана.Армиягә алмаска кушалар.Партиягә кергән була.Мастеры әйбер урлый.Урлаучы итеп Җәләлне күрсәтә.Сугышка китәргә үз теләге белән гариза яза.1941 елның октябрендә  сугышка китә.Әнисе хәбәрне ишеткәч ,3 көн елый.</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pic>
        <p:nvPicPr>
          <p:cNvPr id="4" name="Picture 4" descr="C:\Users\ДАНИЯ\Desktop\вов\DSCF414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15" t="11193" b="8365"/>
          <a:stretch/>
        </p:blipFill>
        <p:spPr bwMode="auto">
          <a:xfrm>
            <a:off x="1234800" y="4605881"/>
            <a:ext cx="4327437" cy="3278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243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ДАНИЯ\Desktop\вов\72341704.jpe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6877016" cy="916935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60648" y="463183"/>
            <a:ext cx="6336704" cy="3139321"/>
          </a:xfrm>
          <a:prstGeom prst="rect">
            <a:avLst/>
          </a:prstGeom>
        </p:spPr>
        <p:txBody>
          <a:bodyPr wrap="square">
            <a:spAutoFit/>
          </a:bodyPr>
          <a:lstStyle/>
          <a:p>
            <a:r>
              <a:rPr lang="tt-RU" b="1" dirty="0" smtClean="0">
                <a:ln w="1905"/>
                <a:solidFill>
                  <a:srgbClr val="C00000"/>
                </a:solidFill>
                <a:effectLst>
                  <a:innerShdw blurRad="69850" dist="43180" dir="5400000">
                    <a:srgbClr val="000000">
                      <a:alpha val="65000"/>
                    </a:srgbClr>
                  </a:innerShdw>
                </a:effectLst>
              </a:rPr>
              <a:t>    Җәләл </a:t>
            </a:r>
            <a:r>
              <a:rPr lang="tt-RU" b="1" dirty="0">
                <a:ln w="1905"/>
                <a:solidFill>
                  <a:srgbClr val="C00000"/>
                </a:solidFill>
                <a:effectLst>
                  <a:innerShdw blurRad="69850" dist="43180" dir="5400000">
                    <a:srgbClr val="000000">
                      <a:alpha val="65000"/>
                    </a:srgbClr>
                  </a:innerShdw>
                </a:effectLst>
              </a:rPr>
              <a:t>бабай сапёр  була,күперләр шартлата,мина чистарта </a:t>
            </a:r>
            <a:r>
              <a:rPr lang="tt-RU" b="1" dirty="0" smtClean="0">
                <a:ln w="1905"/>
                <a:solidFill>
                  <a:srgbClr val="C00000"/>
                </a:solidFill>
                <a:effectLst>
                  <a:innerShdw blurRad="69850" dist="43180" dir="5400000">
                    <a:srgbClr val="000000">
                      <a:alpha val="65000"/>
                    </a:srgbClr>
                  </a:innerShdw>
                </a:effectLst>
              </a:rPr>
              <a:t>. Ул </a:t>
            </a:r>
            <a:r>
              <a:rPr lang="tt-RU" b="1" dirty="0">
                <a:ln w="1905"/>
                <a:solidFill>
                  <a:srgbClr val="C00000"/>
                </a:solidFill>
                <a:effectLst>
                  <a:innerShdw blurRad="69850" dist="43180" dir="5400000">
                    <a:srgbClr val="000000">
                      <a:alpha val="65000"/>
                    </a:srgbClr>
                  </a:innerShdw>
                </a:effectLst>
              </a:rPr>
              <a:t>“Кызыл Йолдыз” ордены</a:t>
            </a:r>
            <a:r>
              <a:rPr lang="tt-RU" b="1" dirty="0" smtClean="0">
                <a:ln w="1905"/>
                <a:solidFill>
                  <a:srgbClr val="C00000"/>
                </a:solidFill>
                <a:effectLst>
                  <a:innerShdw blurRad="69850" dist="43180" dir="5400000">
                    <a:srgbClr val="000000">
                      <a:alpha val="65000"/>
                    </a:srgbClr>
                  </a:innerShdw>
                </a:effectLst>
              </a:rPr>
              <a:t>, ”</a:t>
            </a:r>
            <a:r>
              <a:rPr lang="tt-RU" b="1" dirty="0">
                <a:ln w="1905"/>
                <a:solidFill>
                  <a:srgbClr val="C00000"/>
                </a:solidFill>
                <a:effectLst>
                  <a:innerShdw blurRad="69850" dist="43180" dir="5400000">
                    <a:srgbClr val="000000">
                      <a:alpha val="65000"/>
                    </a:srgbClr>
                  </a:innerShdw>
                </a:effectLst>
              </a:rPr>
              <a:t>За отвагу” медале</a:t>
            </a:r>
            <a:r>
              <a:rPr lang="tt-RU" b="1" dirty="0" smtClean="0">
                <a:ln w="1905"/>
                <a:solidFill>
                  <a:srgbClr val="C00000"/>
                </a:solidFill>
                <a:effectLst>
                  <a:innerShdw blurRad="69850" dist="43180" dir="5400000">
                    <a:srgbClr val="000000">
                      <a:alpha val="65000"/>
                    </a:srgbClr>
                  </a:innerShdw>
                </a:effectLst>
              </a:rPr>
              <a:t>,”</a:t>
            </a:r>
            <a:r>
              <a:rPr lang="tt-RU" b="1" dirty="0">
                <a:ln w="1905"/>
                <a:solidFill>
                  <a:srgbClr val="C00000"/>
                </a:solidFill>
                <a:effectLst>
                  <a:innerShdw blurRad="69850" dist="43180" dir="5400000">
                    <a:srgbClr val="000000">
                      <a:alpha val="65000"/>
                    </a:srgbClr>
                  </a:innerShdw>
                </a:effectLst>
              </a:rPr>
              <a:t>Сталинградта катнашкан өчен</a:t>
            </a:r>
            <a:r>
              <a:rPr lang="tt-RU" b="1" dirty="0" smtClean="0">
                <a:ln w="1905"/>
                <a:solidFill>
                  <a:srgbClr val="C00000"/>
                </a:solidFill>
                <a:effectLst>
                  <a:innerShdw blurRad="69850" dist="43180" dir="5400000">
                    <a:srgbClr val="000000">
                      <a:alpha val="65000"/>
                    </a:srgbClr>
                  </a:innerShdw>
                </a:effectLst>
              </a:rPr>
              <a:t>, ”</a:t>
            </a:r>
            <a:r>
              <a:rPr lang="tt-RU" b="1" dirty="0">
                <a:ln w="1905"/>
                <a:solidFill>
                  <a:srgbClr val="C00000"/>
                </a:solidFill>
                <a:effectLst>
                  <a:innerShdw blurRad="69850" dist="43180" dir="5400000">
                    <a:srgbClr val="000000">
                      <a:alpha val="65000"/>
                    </a:srgbClr>
                  </a:innerShdw>
                </a:effectLst>
              </a:rPr>
              <a:t>За боевые заслуги” медальләре белән бүләкләнә</a:t>
            </a:r>
            <a:r>
              <a:rPr lang="tt-RU" b="1" dirty="0" smtClean="0">
                <a:ln w="1905"/>
                <a:solidFill>
                  <a:srgbClr val="C00000"/>
                </a:solidFill>
                <a:effectLst>
                  <a:innerShdw blurRad="69850" dist="43180" dir="5400000">
                    <a:srgbClr val="000000">
                      <a:alpha val="65000"/>
                    </a:srgbClr>
                  </a:innerShdw>
                </a:effectLst>
              </a:rPr>
              <a:t>. Старший </a:t>
            </a:r>
            <a:r>
              <a:rPr lang="tt-RU" b="1" dirty="0">
                <a:ln w="1905"/>
                <a:solidFill>
                  <a:srgbClr val="C00000"/>
                </a:solidFill>
                <a:effectLst>
                  <a:innerShdw blurRad="69850" dist="43180" dir="5400000">
                    <a:srgbClr val="000000">
                      <a:alpha val="65000"/>
                    </a:srgbClr>
                  </a:innerShdw>
                </a:effectLst>
              </a:rPr>
              <a:t>сержант 2 тапкыр контузия ала .Күпер төзегендә,бомбить </a:t>
            </a:r>
            <a:r>
              <a:rPr lang="tt-RU" b="1" dirty="0" smtClean="0">
                <a:ln w="1905"/>
                <a:solidFill>
                  <a:srgbClr val="C00000"/>
                </a:solidFill>
                <a:effectLst>
                  <a:innerShdw blurRad="69850" dist="43180" dir="5400000">
                    <a:srgbClr val="000000">
                      <a:alpha val="65000"/>
                    </a:srgbClr>
                  </a:innerShdw>
                </a:effectLst>
              </a:rPr>
              <a:t>итәләр.Ул суга оча. Судан </a:t>
            </a:r>
            <a:r>
              <a:rPr lang="tt-RU" b="1" dirty="0">
                <a:ln w="1905"/>
                <a:solidFill>
                  <a:srgbClr val="C00000"/>
                </a:solidFill>
                <a:effectLst>
                  <a:innerShdw blurRad="69850" dist="43180" dir="5400000">
                    <a:srgbClr val="000000">
                      <a:alpha val="65000"/>
                    </a:srgbClr>
                  </a:innerShdw>
                </a:effectLst>
              </a:rPr>
              <a:t>агып </a:t>
            </a:r>
            <a:r>
              <a:rPr lang="tt-RU" b="1" dirty="0" smtClean="0">
                <a:ln w="1905"/>
                <a:solidFill>
                  <a:srgbClr val="C00000"/>
                </a:solidFill>
                <a:effectLst>
                  <a:innerShdw blurRad="69850" dist="43180" dir="5400000">
                    <a:srgbClr val="000000">
                      <a:alpha val="65000"/>
                    </a:srgbClr>
                  </a:innerShdw>
                </a:effectLst>
              </a:rPr>
              <a:t>барганда, </a:t>
            </a:r>
            <a:r>
              <a:rPr lang="tt-RU" b="1" dirty="0">
                <a:ln w="1905"/>
                <a:solidFill>
                  <a:srgbClr val="C00000"/>
                </a:solidFill>
                <a:effectLst>
                  <a:innerShdw blurRad="69850" dist="43180" dir="5400000">
                    <a:srgbClr val="000000">
                      <a:alpha val="65000"/>
                    </a:srgbClr>
                  </a:innerShdw>
                </a:effectLst>
              </a:rPr>
              <a:t>офицер  каешы </a:t>
            </a:r>
            <a:r>
              <a:rPr lang="tt-RU" b="1" dirty="0" smtClean="0">
                <a:ln w="1905"/>
                <a:solidFill>
                  <a:srgbClr val="C00000"/>
                </a:solidFill>
                <a:effectLst>
                  <a:innerShdw blurRad="69850" dist="43180" dir="5400000">
                    <a:srgbClr val="000000">
                      <a:alpha val="65000"/>
                    </a:srgbClr>
                  </a:innerShdw>
                </a:effectLst>
              </a:rPr>
              <a:t>өчен, </a:t>
            </a:r>
            <a:r>
              <a:rPr lang="tt-RU" b="1" dirty="0">
                <a:ln w="1905"/>
                <a:solidFill>
                  <a:srgbClr val="C00000"/>
                </a:solidFill>
                <a:effectLst>
                  <a:innerShdw blurRad="69850" dist="43180" dir="5400000">
                    <a:srgbClr val="000000">
                      <a:alpha val="65000"/>
                    </a:srgbClr>
                  </a:innerShdw>
                </a:effectLst>
              </a:rPr>
              <a:t>сержант  коткара.Госпитальдә ятканнан соң </a:t>
            </a:r>
            <a:r>
              <a:rPr lang="tt-RU" b="1" dirty="0" smtClean="0">
                <a:ln w="1905"/>
                <a:solidFill>
                  <a:srgbClr val="C00000"/>
                </a:solidFill>
                <a:effectLst>
                  <a:innerShdw blurRad="69850" dist="43180" dir="5400000">
                    <a:srgbClr val="000000">
                      <a:alpha val="65000"/>
                    </a:srgbClr>
                  </a:innerShdw>
                </a:effectLst>
              </a:rPr>
              <a:t>,сугышка </a:t>
            </a:r>
            <a:r>
              <a:rPr lang="tt-RU" b="1" dirty="0">
                <a:ln w="1905"/>
                <a:solidFill>
                  <a:srgbClr val="C00000"/>
                </a:solidFill>
                <a:effectLst>
                  <a:innerShdw blurRad="69850" dist="43180" dir="5400000">
                    <a:srgbClr val="000000">
                      <a:alpha val="65000"/>
                    </a:srgbClr>
                  </a:innerShdw>
                </a:effectLst>
              </a:rPr>
              <a:t>тагын керә.  Сугыштан 1945 елның декабрендә кайта. Агент булып эшли.1946-1947 еллар </a:t>
            </a:r>
            <a:r>
              <a:rPr lang="tt-RU" b="1" dirty="0" smtClean="0">
                <a:ln w="1905"/>
                <a:solidFill>
                  <a:srgbClr val="C00000"/>
                </a:solidFill>
                <a:effectLst>
                  <a:innerShdw blurRad="69850" dist="43180" dir="5400000">
                    <a:srgbClr val="000000">
                      <a:alpha val="65000"/>
                    </a:srgbClr>
                  </a:innerShdw>
                </a:effectLst>
              </a:rPr>
              <a:t>ачлык була  .Ипи </a:t>
            </a:r>
            <a:r>
              <a:rPr lang="tt-RU" b="1" dirty="0">
                <a:ln w="1905"/>
                <a:solidFill>
                  <a:srgbClr val="C00000"/>
                </a:solidFill>
                <a:effectLst>
                  <a:innerShdw blurRad="69850" dist="43180" dir="5400000">
                    <a:srgbClr val="000000">
                      <a:alpha val="65000"/>
                    </a:srgbClr>
                  </a:innerShdw>
                </a:effectLst>
              </a:rPr>
              <a:t>юк,кычыткан </a:t>
            </a:r>
            <a:r>
              <a:rPr lang="tt-RU" b="1" dirty="0" smtClean="0">
                <a:ln w="1905"/>
                <a:solidFill>
                  <a:srgbClr val="C00000"/>
                </a:solidFill>
                <a:effectLst>
                  <a:innerShdw blurRad="69850" dist="43180" dir="5400000">
                    <a:srgbClr val="000000">
                      <a:alpha val="65000"/>
                    </a:srgbClr>
                  </a:innerShdw>
                </a:effectLst>
              </a:rPr>
              <a:t>ашыйлар . Бригадир булып та йөри.</a:t>
            </a:r>
          </a:p>
          <a:p>
            <a:r>
              <a:rPr lang="tt-RU" b="1" dirty="0">
                <a:ln w="1905"/>
                <a:solidFill>
                  <a:srgbClr val="C00000"/>
                </a:solidFill>
                <a:effectLst>
                  <a:innerShdw blurRad="69850" dist="43180" dir="5400000">
                    <a:srgbClr val="000000">
                      <a:alpha val="65000"/>
                    </a:srgbClr>
                  </a:innerShdw>
                </a:effectLst>
              </a:rPr>
              <a:t> </a:t>
            </a:r>
            <a:r>
              <a:rPr lang="tt-RU" b="1" dirty="0" smtClean="0">
                <a:ln w="1905"/>
                <a:solidFill>
                  <a:srgbClr val="C00000"/>
                </a:solidFill>
                <a:effectLst>
                  <a:innerShdw blurRad="69850" dist="43180" dir="5400000">
                    <a:srgbClr val="000000">
                      <a:alpha val="65000"/>
                    </a:srgbClr>
                  </a:innerShdw>
                </a:effectLst>
              </a:rPr>
              <a:t>  1975 </a:t>
            </a:r>
            <a:r>
              <a:rPr lang="tt-RU" b="1" dirty="0">
                <a:ln w="1905"/>
                <a:solidFill>
                  <a:srgbClr val="C00000"/>
                </a:solidFill>
                <a:effectLst>
                  <a:innerShdw blurRad="69850" dist="43180" dir="5400000">
                    <a:srgbClr val="000000">
                      <a:alpha val="65000"/>
                    </a:srgbClr>
                  </a:innerShdw>
                </a:effectLst>
              </a:rPr>
              <a:t>елның март аенда йөрәк авыруыннан үлә.</a:t>
            </a:r>
            <a:endParaRPr lang="ru-RU" b="1" dirty="0">
              <a:ln w="1905"/>
              <a:solidFill>
                <a:srgbClr val="C00000"/>
              </a:solidFill>
              <a:effectLst>
                <a:innerShdw blurRad="69850" dist="43180" dir="5400000">
                  <a:srgbClr val="000000">
                    <a:alpha val="65000"/>
                  </a:srgbClr>
                </a:innerShdw>
              </a:effectLst>
            </a:endParaRPr>
          </a:p>
        </p:txBody>
      </p:sp>
      <p:pic>
        <p:nvPicPr>
          <p:cNvPr id="4" name="Picture 2" descr="C:\Users\ДАНИЯ\Desktop\вов\DSCF414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381" r="25796" b="2103"/>
          <a:stretch/>
        </p:blipFill>
        <p:spPr bwMode="auto">
          <a:xfrm>
            <a:off x="602487" y="3779912"/>
            <a:ext cx="2800245" cy="46916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ДАНИЯ\Desktop\вов\DSCF414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646" t="19814" r="35653" b="29933"/>
          <a:stretch/>
        </p:blipFill>
        <p:spPr bwMode="auto">
          <a:xfrm>
            <a:off x="3573016" y="4979316"/>
            <a:ext cx="2985098" cy="2409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810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ДАНИЯ\Desktop\вов\DSCF4144.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5969" r="19158" b="2986"/>
          <a:stretch/>
        </p:blipFill>
        <p:spPr bwMode="auto">
          <a:xfrm>
            <a:off x="-6846" y="2043110"/>
            <a:ext cx="2670843" cy="364444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ДАНИЯ\Desktop\вов\DSCF414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125" t="5260" r="27521" b="4964"/>
          <a:stretch/>
        </p:blipFill>
        <p:spPr bwMode="auto">
          <a:xfrm>
            <a:off x="-62521" y="5675543"/>
            <a:ext cx="2649089" cy="350451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ДАНИЯ\Desktop\вов\DSCF415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0009" t="6702" r="9701" b="10065"/>
          <a:stretch/>
        </p:blipFill>
        <p:spPr bwMode="auto">
          <a:xfrm rot="5400000">
            <a:off x="1147804" y="3481874"/>
            <a:ext cx="7148960" cy="427143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ДАНИЯ\Desktop\вов\i (1).jpg"/>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730" y="0"/>
            <a:ext cx="6836246" cy="2043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7006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b="13980"/>
          <a:stretch/>
        </p:blipFill>
        <p:spPr bwMode="auto">
          <a:xfrm>
            <a:off x="0" y="1"/>
            <a:ext cx="3356992"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356992" y="10667"/>
            <a:ext cx="3501008" cy="504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5482"/>
          <a:stretch/>
        </p:blipFill>
        <p:spPr bwMode="auto">
          <a:xfrm>
            <a:off x="0" y="4924425"/>
            <a:ext cx="6858000"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985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АНИЯ\Desktop\вов\5502793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05272" y="3059832"/>
            <a:ext cx="6552728" cy="567129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15000"/>
              </a:lnSpc>
              <a:spcAft>
                <a:spcPts val="1000"/>
              </a:spcAft>
            </a:pPr>
            <a:r>
              <a:rPr lang="ru-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9 май - </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Җиңү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көне</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Зур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корбаннар бәрабәренә килгән чиксез шатлыкларны да,кайтарып ала алмаслык югалтуларның ачы үкенечен дә үзенә сыйдырган бу данлы көн  </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замандашларыбызның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олы батырлыгы</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сынмас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ихтыяры,тиңдәшсез ватанпәрварлыгы һәм рухи бөеклегенең </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мә ңгелек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символы ул.</a:t>
            </a:r>
            <a:endParaRPr lang="ru-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endParaRPr>
          </a:p>
          <a:p>
            <a:pPr algn="just">
              <a:lnSpc>
                <a:spcPct val="115000"/>
              </a:lnSpc>
              <a:spcAft>
                <a:spcPts val="1000"/>
              </a:spcAft>
            </a:pP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Каһарманнарыбызның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якты хатирәсе йөрәкләребезгә уелган</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мәһабәт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һәйкәлләрдә</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урам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һәм мәктәпләр исемендә </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мәңгеләштерелгән.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Ветераннарның курку  белмәс-төкәнмәс яшәү көче һәм Ватаныбызга</a:t>
            </a:r>
            <a:r>
              <a:rPr lang="tt-RU" sz="2200" b="1" dirty="0" smtClean="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 туган </a:t>
            </a:r>
            <a:r>
              <a:rPr lang="tt-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халкыбызга чиксез мәхәббәтегез яшьләр өчен күркәм үрнәк һәм ышанычлы мәктәп булып тора.</a:t>
            </a:r>
            <a:endParaRPr lang="ru-RU" sz="2200" b="1" dirty="0">
              <a:ln w="1905"/>
              <a:solidFill>
                <a:schemeClr val="tx2"/>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79318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ДАНИЯ\Desktop\вов\55027932.jpe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00808" y="2339752"/>
            <a:ext cx="4392488" cy="538609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tt-RU" sz="2400" b="1" i="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Җиңү көне</a:t>
            </a:r>
            <a:endParaRPr lang="ru-RU" sz="2400" b="1" i="1"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Җылы, кояшлы май иртәсе</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Җиңү китерде илгә.</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Шатлык,сөенечнең чиге</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Бетмәс кебек мәңгегә.</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Кайтты:”Әнкәй, без җиңдек!-“ дип</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Аналарның уллары.</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Кайберләре яраланган</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Юк бит аяк-куллары</a:t>
            </a:r>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a:t>
            </a: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Күпме сагыш,күз яшендә</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Үтте ничә елыбыз.</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Инде хәзер бәхет белән</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Атса иде таңыбыз.</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Яу кырында калганнарга</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Рәхмәт әйтеп баш иям.</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Без Сезне искә алабыз</a:t>
            </a:r>
            <a:endParaRPr lang="ru-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2000" b="1"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Бер минут тынлык белән</a:t>
            </a:r>
            <a:endParaRPr lang="ru-RU" sz="2000" b="1" dirty="0">
              <a:ln w="1905"/>
              <a:solidFill>
                <a:srgbClr val="002060"/>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endParaRPr>
          </a:p>
        </p:txBody>
      </p:sp>
      <p:sp>
        <p:nvSpPr>
          <p:cNvPr id="5" name="TextBox 4"/>
          <p:cNvSpPr txBox="1"/>
          <p:nvPr/>
        </p:nvSpPr>
        <p:spPr>
          <a:xfrm>
            <a:off x="764704" y="8100392"/>
            <a:ext cx="5688632" cy="646331"/>
          </a:xfrm>
          <a:prstGeom prst="rect">
            <a:avLst/>
          </a:prstGeom>
          <a:noFill/>
        </p:spPr>
        <p:txBody>
          <a:bodyPr wrap="square" rtlCol="0">
            <a:spAutoFit/>
          </a:bodyPr>
          <a:lstStyle/>
          <a:p>
            <a:r>
              <a:rPr lang="tt-RU" b="1" dirty="0" smtClean="0">
                <a:ln w="1905"/>
                <a:solidFill>
                  <a:schemeClr val="tx1">
                    <a:lumMod val="95000"/>
                    <a:lumOff val="5000"/>
                  </a:schemeClr>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3 сыйныф укучылары  һәм сыйныф җитәкчесе  Бикмиева Дания Наил кызы эше</a:t>
            </a:r>
            <a:endParaRPr lang="ru-RU" b="1" dirty="0">
              <a:ln w="1905"/>
              <a:solidFill>
                <a:schemeClr val="tx1">
                  <a:lumMod val="95000"/>
                  <a:lumOff val="5000"/>
                </a:schemeClr>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86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ДАНИЯ\Desktop\вов\Рисунок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858001" cy="914400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88640" y="3684318"/>
            <a:ext cx="2387457"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24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Аскарова </a:t>
            </a:r>
            <a:r>
              <a:rPr lang="ru-RU" sz="2400" b="1" i="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Гизелбанат</a:t>
            </a:r>
            <a:endParaRPr lang="ru-RU" sz="2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a:p>
            <a:r>
              <a:rPr lang="ru-RU" sz="2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ru-RU" sz="24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К</a:t>
            </a:r>
            <a:r>
              <a:rPr lang="tt-RU" sz="24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ә</a:t>
            </a:r>
            <a:r>
              <a:rPr lang="ru-RU" sz="2400" b="1" i="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рим</a:t>
            </a:r>
            <a:r>
              <a:rPr lang="tt-RU" sz="24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кызы </a:t>
            </a:r>
            <a:endParaRPr lang="ru-RU" sz="24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63551" t="18542" r="6165" b="31688"/>
          <a:stretch/>
        </p:blipFill>
        <p:spPr bwMode="auto">
          <a:xfrm>
            <a:off x="3212976" y="3106072"/>
            <a:ext cx="1537835" cy="2764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82329" y="6972267"/>
            <a:ext cx="5938208" cy="1600439"/>
          </a:xfrm>
          <a:prstGeom prst="rect">
            <a:avLst/>
          </a:prstGeom>
        </p:spPr>
        <p:txBody>
          <a:bodyPr wrap="square">
            <a:spAutoFit/>
          </a:bodyPr>
          <a:lstStyle/>
          <a:p>
            <a:pPr algn="just"/>
            <a:r>
              <a:rPr lang="tt-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1922 елның 12 апрелендә ТАССР ның Саба районы Төбәк авылында дөн</a:t>
            </a:r>
            <a:r>
              <a:rPr lang="ru-RU" sz="24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ьяга</a:t>
            </a: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кил</a:t>
            </a:r>
            <a:r>
              <a:rPr lang="tt-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ә. Гаиләдә </a:t>
            </a:r>
            <a:r>
              <a:rPr lang="tt-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6 бала була</a:t>
            </a:r>
            <a:r>
              <a:rPr lang="tt-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ул </a:t>
            </a:r>
            <a:r>
              <a:rPr lang="tt-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3 нче </a:t>
            </a:r>
            <a:r>
              <a:rPr lang="tt-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7 </a:t>
            </a:r>
            <a:r>
              <a:rPr lang="tt-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яш</a:t>
            </a: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ь</a:t>
            </a:r>
            <a:r>
              <a:rPr lang="tt-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тә мәктәпкә бара ,4 класс белеме бар.</a:t>
            </a:r>
            <a:endPar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198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ДАНИЯ\Desktop\вов\9116368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ДАНИЯ\Desktop\вов\ord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0038" y="7271397"/>
            <a:ext cx="1835624" cy="18726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132856" y="407980"/>
            <a:ext cx="4725144" cy="6863417"/>
          </a:xfrm>
          <a:prstGeom prst="rect">
            <a:avLst/>
          </a:prstGeom>
        </p:spPr>
        <p:txBody>
          <a:bodyPr wrap="square">
            <a:spAutoFit/>
          </a:bodyPr>
          <a:lstStyle/>
          <a:p>
            <a:pPr algn="just"/>
            <a:r>
              <a:rPr lang="tt-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1932 </a:t>
            </a:r>
            <a:r>
              <a:rPr lang="tt-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нче елда каты авырудан соң әнисе </a:t>
            </a:r>
            <a:r>
              <a:rPr lang="tt-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үлә.1933                       нче </a:t>
            </a:r>
            <a:r>
              <a:rPr lang="tt-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елны корылык башлана. Аларның ашарларына әйбер булмый. Әтиләре барлык балаларын алып Казахстанның Чимкент шәһәренә китә. Аның әтисе һәм 2 апасы ит комбинатына эшкә урнашалар. Банат әби кечкенә балаларны карый. Бер ел ярым вакыт узгач алар кире авылга кайталар. Ул вакытта аңа 13 яшь була. Ике олы апасы анда эшләргә калалар,ә кечкенә энесе тиф авыруыннан вафат була.</a:t>
            </a:r>
            <a:endParaRPr lang="ru-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just"/>
            <a:r>
              <a:rPr lang="tt-RU"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Уналты </a:t>
            </a:r>
            <a:r>
              <a:rPr lang="tt-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яшьлек вакытта аны район үзәгенә СПТУ га трактор-механизаторлар курсына эшкә җибәрәләр. Авылдан алар ике кыз булалар.Укыган чорда алар Юлбат авылында торалар. Ярты ел укыйлар. Сугышка кадәр “Кызыл байрак” колхозында тракторда эшли.</a:t>
            </a:r>
            <a:endParaRPr lang="ru-RU"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37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ДАНИЯ\Desktop\вов\i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88" y="155510"/>
            <a:ext cx="5051996" cy="138430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ДАНИЯ\Desktop\вов\7234170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77016" cy="916935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6652" y="519390"/>
            <a:ext cx="6264696" cy="4247317"/>
          </a:xfrm>
          <a:prstGeom prst="rect">
            <a:avLst/>
          </a:prstGeom>
        </p:spPr>
        <p:txBody>
          <a:bodyPr wrap="square">
            <a:spAutoFit/>
          </a:bodyPr>
          <a:lstStyle/>
          <a:p>
            <a:pPr algn="just"/>
            <a:r>
              <a:rPr lang="tt-RU" b="1" dirty="0" smtClean="0">
                <a:ln w="1905"/>
                <a:solidFill>
                  <a:srgbClr val="FF0000"/>
                </a:solidFill>
                <a:effectLst>
                  <a:innerShdw blurRad="69850" dist="43180" dir="5400000">
                    <a:srgbClr val="000000">
                      <a:alpha val="65000"/>
                    </a:srgbClr>
                  </a:innerShdw>
                </a:effectLst>
              </a:rPr>
              <a:t>      1941 </a:t>
            </a:r>
            <a:r>
              <a:rPr lang="tt-RU" b="1" dirty="0">
                <a:ln w="1905"/>
                <a:solidFill>
                  <a:srgbClr val="FF0000"/>
                </a:solidFill>
                <a:effectLst>
                  <a:innerShdw blurRad="69850" dist="43180" dir="5400000">
                    <a:srgbClr val="000000">
                      <a:alpha val="65000"/>
                    </a:srgbClr>
                  </a:innerShdw>
                </a:effectLst>
              </a:rPr>
              <a:t>елның 22 июнендә сугыш башлана</a:t>
            </a:r>
            <a:r>
              <a:rPr lang="tt-RU" b="1" dirty="0" smtClean="0">
                <a:ln w="1905"/>
                <a:solidFill>
                  <a:srgbClr val="FF0000"/>
                </a:solidFill>
                <a:effectLst>
                  <a:innerShdw blurRad="69850" dist="43180" dir="5400000">
                    <a:srgbClr val="000000">
                      <a:alpha val="65000"/>
                    </a:srgbClr>
                  </a:innerShdw>
                </a:effectLst>
              </a:rPr>
              <a:t>. Бу </a:t>
            </a:r>
            <a:r>
              <a:rPr lang="tt-RU" b="1" dirty="0">
                <a:ln w="1905"/>
                <a:solidFill>
                  <a:srgbClr val="FF0000"/>
                </a:solidFill>
                <a:effectLst>
                  <a:innerShdw blurRad="69850" dist="43180" dir="5400000">
                    <a:srgbClr val="000000">
                      <a:alpha val="65000"/>
                    </a:srgbClr>
                  </a:innerShdw>
                </a:effectLst>
              </a:rPr>
              <a:t>хәбәрне алар авылдашларыннан беләләр. Ул көннән соң ирләрне сугышка ала башлыйлар. Барлык авыр эшләр хатын-кызлар һәм балалар җилкәсенә </a:t>
            </a:r>
            <a:r>
              <a:rPr lang="tt-RU" b="1" dirty="0" smtClean="0">
                <a:ln w="1905"/>
                <a:solidFill>
                  <a:srgbClr val="FF0000"/>
                </a:solidFill>
                <a:effectLst>
                  <a:innerShdw blurRad="69850" dist="43180" dir="5400000">
                    <a:srgbClr val="000000">
                      <a:alpha val="65000"/>
                    </a:srgbClr>
                  </a:innerShdw>
                </a:effectLst>
              </a:rPr>
              <a:t>төшә. </a:t>
            </a:r>
            <a:r>
              <a:rPr lang="tt-RU" b="1" dirty="0">
                <a:ln w="1905"/>
                <a:solidFill>
                  <a:srgbClr val="FF0000"/>
                </a:solidFill>
                <a:effectLst>
                  <a:innerShdw blurRad="69850" dist="43180" dir="5400000">
                    <a:srgbClr val="000000">
                      <a:alpha val="65000"/>
                    </a:srgbClr>
                  </a:innerShdw>
                </a:effectLst>
              </a:rPr>
              <a:t>Сугыш чорында ул тракторда эшләгән.</a:t>
            </a:r>
            <a:endParaRPr lang="ru-RU" b="1" dirty="0">
              <a:ln w="1905"/>
              <a:solidFill>
                <a:srgbClr val="FF0000"/>
              </a:solidFill>
              <a:effectLst>
                <a:innerShdw blurRad="69850" dist="43180" dir="5400000">
                  <a:srgbClr val="000000">
                    <a:alpha val="65000"/>
                  </a:srgbClr>
                </a:innerShdw>
              </a:effectLst>
            </a:endParaRPr>
          </a:p>
          <a:p>
            <a:pPr algn="just"/>
            <a:r>
              <a:rPr lang="tt-RU" b="1" dirty="0">
                <a:ln w="1905"/>
                <a:solidFill>
                  <a:srgbClr val="FF0000"/>
                </a:solidFill>
                <a:effectLst>
                  <a:innerShdw blurRad="69850" dist="43180" dir="5400000">
                    <a:srgbClr val="000000">
                      <a:alpha val="65000"/>
                    </a:srgbClr>
                  </a:innerShdw>
                </a:effectLst>
              </a:rPr>
              <a:t>    1942 нче елның кышында аны Арча районына урман кисәргә җибәрәләр. Урман янында Чиканас авылы була,алар берничә кеше бер әбидә торалар. Бер караңгыдан икенче караңгыга кадәр эшлиләр,көнгә бер генә мәртәбә ашыйлар.Кыш көне тракторларны ремонтлыйлар</a:t>
            </a:r>
            <a:r>
              <a:rPr lang="tt-RU" b="1" dirty="0" smtClean="0">
                <a:ln w="1905"/>
                <a:solidFill>
                  <a:srgbClr val="FF0000"/>
                </a:solidFill>
                <a:effectLst>
                  <a:innerShdw blurRad="69850" dist="43180" dir="5400000">
                    <a:srgbClr val="000000">
                      <a:alpha val="65000"/>
                    </a:srgbClr>
                  </a:innerShdw>
                </a:effectLst>
              </a:rPr>
              <a:t>, яз </a:t>
            </a:r>
            <a:r>
              <a:rPr lang="tt-RU" b="1" dirty="0">
                <a:ln w="1905"/>
                <a:solidFill>
                  <a:srgbClr val="FF0000"/>
                </a:solidFill>
                <a:effectLst>
                  <a:innerShdw blurRad="69850" dist="43180" dir="5400000">
                    <a:srgbClr val="000000">
                      <a:alpha val="65000"/>
                    </a:srgbClr>
                  </a:innerShdw>
                </a:effectLst>
              </a:rPr>
              <a:t>көне чәчү чәчәләр,көз көне җыеп алалар. Сугыш вакытында басудан черек бәрәңге җыеп алып кайталар. Кычыткан ,кузгалак </a:t>
            </a:r>
            <a:r>
              <a:rPr lang="tt-RU" b="1" dirty="0" smtClean="0">
                <a:ln w="1905"/>
                <a:solidFill>
                  <a:srgbClr val="FF0000"/>
                </a:solidFill>
                <a:effectLst>
                  <a:innerShdw blurRad="69850" dist="43180" dir="5400000">
                    <a:srgbClr val="000000">
                      <a:alpha val="65000"/>
                    </a:srgbClr>
                  </a:innerShdw>
                </a:effectLst>
              </a:rPr>
              <a:t>,кыр  </a:t>
            </a:r>
            <a:r>
              <a:rPr lang="tt-RU" b="1" dirty="0">
                <a:ln w="1905"/>
                <a:solidFill>
                  <a:srgbClr val="FF0000"/>
                </a:solidFill>
                <a:effectLst>
                  <a:innerShdw blurRad="69850" dist="43180" dir="5400000">
                    <a:srgbClr val="000000">
                      <a:alpha val="65000"/>
                    </a:srgbClr>
                  </a:innerShdw>
                </a:effectLst>
              </a:rPr>
              <a:t>суганы  җыеп  ашыйлар.</a:t>
            </a:r>
            <a:endParaRPr lang="ru-RU" b="1" dirty="0">
              <a:ln w="1905"/>
              <a:solidFill>
                <a:srgbClr val="FF0000"/>
              </a:solidFill>
              <a:effectLst>
                <a:innerShdw blurRad="69850" dist="43180" dir="5400000">
                  <a:srgbClr val="000000">
                    <a:alpha val="65000"/>
                  </a:srgbClr>
                </a:innerShdw>
              </a:effectLst>
            </a:endParaRPr>
          </a:p>
          <a:p>
            <a:r>
              <a:rPr lang="tt-RU" b="1" dirty="0">
                <a:ln w="1905"/>
                <a:solidFill>
                  <a:srgbClr val="FF0000"/>
                </a:solidFill>
                <a:effectLst>
                  <a:innerShdw blurRad="69850" dist="43180" dir="5400000">
                    <a:srgbClr val="000000">
                      <a:alpha val="65000"/>
                    </a:srgbClr>
                  </a:innerShdw>
                </a:effectLst>
              </a:rPr>
              <a:t>Ашарга ипи дә булмаган.Барлык икмәк “Фронт өчен</a:t>
            </a:r>
            <a:r>
              <a:rPr lang="tt-RU" b="1" dirty="0" smtClean="0">
                <a:ln w="1905"/>
                <a:solidFill>
                  <a:srgbClr val="FF0000"/>
                </a:solidFill>
                <a:effectLst>
                  <a:innerShdw blurRad="69850" dist="43180" dir="5400000">
                    <a:srgbClr val="000000">
                      <a:alpha val="65000"/>
                    </a:srgbClr>
                  </a:innerShdw>
                </a:effectLst>
              </a:rPr>
              <a:t>, җиңү </a:t>
            </a:r>
            <a:r>
              <a:rPr lang="tt-RU" b="1" dirty="0">
                <a:ln w="1905"/>
                <a:solidFill>
                  <a:srgbClr val="FF0000"/>
                </a:solidFill>
                <a:effectLst>
                  <a:innerShdw blurRad="69850" dist="43180" dir="5400000">
                    <a:srgbClr val="000000">
                      <a:alpha val="65000"/>
                    </a:srgbClr>
                  </a:innerShdw>
                </a:effectLst>
              </a:rPr>
              <a:t>өчен”  була.</a:t>
            </a:r>
            <a:endParaRPr lang="ru-RU" b="1" dirty="0">
              <a:ln w="1905"/>
              <a:solidFill>
                <a:srgbClr val="FF0000"/>
              </a:solidFill>
              <a:effectLst>
                <a:innerShdw blurRad="69850" dist="43180" dir="5400000">
                  <a:srgbClr val="000000">
                    <a:alpha val="65000"/>
                  </a:srgbClr>
                </a:innerShdw>
              </a:effectLst>
            </a:endParaRPr>
          </a:p>
        </p:txBody>
      </p:sp>
      <p:pic>
        <p:nvPicPr>
          <p:cNvPr id="5126" name="Picture 6" descr="C:\Users\ДАНИЯ\Desktop\вов\56.jpe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984086" y="4860032"/>
            <a:ext cx="2870812" cy="382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990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ДАНИЯ\Desktop\вов\1042326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624"/>
            <a:ext cx="6858000" cy="917574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64704" y="635563"/>
            <a:ext cx="5742638" cy="3785652"/>
          </a:xfrm>
          <a:prstGeom prst="rect">
            <a:avLst/>
          </a:prstGeom>
        </p:spPr>
        <p:txBody>
          <a:bodyPr wrap="square">
            <a:spAutoFit/>
          </a:bodyPr>
          <a:lstStyle/>
          <a:p>
            <a:r>
              <a:rPr lang="tt-RU" dirty="0" smtClean="0"/>
              <a:t>                         </a:t>
            </a:r>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1945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елның 9 маенда сугыш бетә. </a:t>
            </a:r>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Аңа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23 яшь була. 1945 </a:t>
            </a:r>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елның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май ахырында  сугыштан ире –Шәяхмәт кайта. Аңа 29 яшь була. Көз көне алар өйләнешәләр. Сугыштан соң Банат әби төрле эшләрдә колхозда </a:t>
            </a:r>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эшли. Алар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Шәяхмәт бабай белән 7 бала тәрбияләп үстерәләр. 57 ел бергә гомер итәләр.</a:t>
            </a:r>
            <a:endParaRPr lang="ru-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pPr algn="just"/>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Шәяхмәт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бабай 2002 елны үлә</a:t>
            </a:r>
            <a:r>
              <a:rPr lang="tt-RU" sz="2000"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Банат </a:t>
            </a:r>
            <a:r>
              <a:rPr lang="tt-RU" sz="20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әбигә 93 яшь  тулды. Аның 15 оныгы, 18 оныкчыгы бар. Һәрбер кешегә изгелекләр теләп утыра бу ак әби</a:t>
            </a:r>
            <a:r>
              <a:rPr lang="tt-RU" b="1" dirty="0">
                <a:ln w="1905"/>
                <a:effectLst>
                  <a:innerShdw blurRad="69850" dist="43180" dir="5400000">
                    <a:srgbClr val="000000">
                      <a:alpha val="65000"/>
                    </a:srgbClr>
                  </a:innerShdw>
                </a:effectLst>
              </a:rPr>
              <a:t>.</a:t>
            </a:r>
            <a:endParaRPr lang="ru-RU" b="1" dirty="0">
              <a:ln w="1905"/>
              <a:effectLst>
                <a:innerShdw blurRad="69850" dist="43180" dir="5400000">
                  <a:srgbClr val="000000">
                    <a:alpha val="65000"/>
                  </a:srgbClr>
                </a:innerShdw>
              </a:effectLst>
            </a:endParaRPr>
          </a:p>
        </p:txBody>
      </p:sp>
      <p:pic>
        <p:nvPicPr>
          <p:cNvPr id="7170"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6446" t="10165" r="6973" b="15453"/>
          <a:stretch/>
        </p:blipFill>
        <p:spPr bwMode="auto">
          <a:xfrm>
            <a:off x="1844824" y="4381540"/>
            <a:ext cx="3960440" cy="4052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0475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Users\ДАНИЯ\Desktop\вов\1042326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6858000" cy="917575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7106" t="7509" r="21955" b="10994"/>
          <a:stretch/>
        </p:blipFill>
        <p:spPr bwMode="auto">
          <a:xfrm>
            <a:off x="2907241" y="696916"/>
            <a:ext cx="3430121" cy="3875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816" y="4572001"/>
            <a:ext cx="4296320" cy="408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1885869"/>
            <a:ext cx="6209072" cy="5909310"/>
          </a:xfrm>
          <a:prstGeom prst="rect">
            <a:avLst/>
          </a:prstGeom>
          <a:noFill/>
        </p:spPr>
        <p:txBody>
          <a:bodyPr wrap="square" rtlCol="0">
            <a:spAutoFit/>
          </a:bodyPr>
          <a:lstStyle/>
          <a:p>
            <a:endParaRPr lang="tt-RU" sz="5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5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Әбиебез </a:t>
            </a:r>
          </a:p>
          <a:p>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sz="5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белән         </a:t>
            </a:r>
          </a:p>
          <a:p>
            <a:r>
              <a:rPr lang="tt-RU" sz="5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tt-RU" sz="5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янәшә</a:t>
            </a:r>
            <a:r>
              <a:rPr lang="tt-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tt-RU" sz="5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222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фото-медаль\DSCN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3" y="21367"/>
            <a:ext cx="3372542" cy="4835525"/>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D:\фото-медаль\DSCN000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4995" y="21366"/>
            <a:ext cx="3483005" cy="483552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фото-медаль\DSCN00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2" y="4856893"/>
            <a:ext cx="3372542" cy="428710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фото-медаль\DSCN001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4994" y="4856893"/>
            <a:ext cx="3483006" cy="42871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99563" y="4133618"/>
            <a:ext cx="5886654" cy="1446550"/>
          </a:xfrm>
          <a:prstGeom prst="rect">
            <a:avLst/>
          </a:prstGeom>
          <a:noFill/>
        </p:spPr>
        <p:txBody>
          <a:bodyPr wrap="square" rtlCol="0">
            <a:spAutoFit/>
          </a:bodyPr>
          <a:lstStyle/>
          <a:p>
            <a:pPr algn="ctr"/>
            <a:r>
              <a:rPr lang="tt-RU" sz="4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Медал</a:t>
            </a:r>
            <a:r>
              <a:rPr lang="ru-RU" sz="4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ь</a:t>
            </a:r>
            <a:r>
              <a:rPr lang="tt-RU" sz="44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тапшыру тантанасы</a:t>
            </a:r>
            <a:endParaRPr lang="ru-RU" sz="44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567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ДАНИЯ\Desktop\вов\Рисунок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6858001" cy="9144001"/>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41166" t="2510" r="21982" b="15510"/>
          <a:stretch/>
        </p:blipFill>
        <p:spPr bwMode="auto">
          <a:xfrm>
            <a:off x="3416157" y="3031269"/>
            <a:ext cx="1538766" cy="308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0" y="6588224"/>
            <a:ext cx="6723366" cy="2462213"/>
          </a:xfrm>
          <a:prstGeom prst="rect">
            <a:avLst/>
          </a:prstGeom>
        </p:spPr>
        <p:txBody>
          <a:bodyPr wrap="square">
            <a:spAutoFit/>
          </a:bodyPr>
          <a:lstStyle/>
          <a:p>
            <a:pPr algn="just"/>
            <a:r>
              <a:rPr lang="ru-RU"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Участник </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Великой Отечественной </a:t>
            </a:r>
            <a:r>
              <a:rPr lang="ru-RU"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войны.   </a:t>
            </a:r>
            <a:r>
              <a:rPr lang="ru-RU"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Сагитов</a:t>
            </a:r>
            <a:r>
              <a:rPr lang="ru-RU"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Гаян</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Мухамматгаян</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Сагитович</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родился в семье бедного крестьянина в деревне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Б.Кибячи</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15 сентября 1924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года.Он</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был старшим сыном в семье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Хуснутдинова</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Сагита</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и в школе носил фамилию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Хуснутдинов</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 затем при получении документов назвался </a:t>
            </a:r>
            <a:r>
              <a:rPr lang="ru-RU" sz="22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Сагитовым.Имел</a:t>
            </a:r>
            <a:r>
              <a:rPr lang="ru-RU"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5 братьев и 3 сестры</a:t>
            </a:r>
          </a:p>
        </p:txBody>
      </p:sp>
      <p:sp>
        <p:nvSpPr>
          <p:cNvPr id="4" name="Прямоугольник 3"/>
          <p:cNvSpPr/>
          <p:nvPr/>
        </p:nvSpPr>
        <p:spPr>
          <a:xfrm>
            <a:off x="296653" y="3007919"/>
            <a:ext cx="2555571" cy="1754326"/>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ru-RU" sz="3600" b="1" dirty="0" err="1"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Сагитов</a:t>
            </a:r>
            <a:endParaRPr lang="ru-RU" sz="3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ru-RU" sz="3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ru-RU" sz="3600" b="1" dirty="0" err="1"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Гаян</a:t>
            </a:r>
            <a:r>
              <a:rPr lang="ru-RU" sz="3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r>
              <a:rPr lang="ru-RU" sz="3600" b="1" dirty="0" err="1"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Сагитович</a:t>
            </a:r>
            <a:r>
              <a:rPr lang="ru-RU" sz="3600" b="1" dirty="0" smtClean="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ru-RU" sz="3600" b="1" dirty="0">
              <a:ln w="1905"/>
              <a:solidFill>
                <a:srgbClr val="FF00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744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455</TotalTime>
  <Words>1413</Words>
  <Application>Microsoft Office PowerPoint</Application>
  <PresentationFormat>Экран (4:3)</PresentationFormat>
  <Paragraphs>81</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Бикмиева</dc:creator>
  <cp:lastModifiedBy>Бикмиева</cp:lastModifiedBy>
  <cp:revision>40</cp:revision>
  <dcterms:created xsi:type="dcterms:W3CDTF">2015-04-11T12:06:23Z</dcterms:created>
  <dcterms:modified xsi:type="dcterms:W3CDTF">2015-04-13T17:01:36Z</dcterms:modified>
</cp:coreProperties>
</file>